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1" r:id="rId7"/>
    <p:sldId id="260" r:id="rId8"/>
    <p:sldId id="262" r:id="rId9"/>
    <p:sldId id="264" r:id="rId10"/>
    <p:sldId id="265" r:id="rId11"/>
    <p:sldId id="267" r:id="rId12"/>
    <p:sldId id="263" r:id="rId13"/>
    <p:sldId id="266" r:id="rId14"/>
    <p:sldId id="268"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alphaModFix amt="35000"/>
          </a:blip>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banner"/>
          <p:cNvPicPr>
            <a:picLocks noChangeAspect="1"/>
          </p:cNvPicPr>
          <p:nvPr/>
        </p:nvPicPr>
        <p:blipFill>
          <a:blip r:embed="rId1">
            <a:alphaModFix amt="35000"/>
            <a:lum bright="-12000" contrast="18000"/>
          </a:blip>
          <a:stretch>
            <a:fillRect/>
          </a:stretch>
        </p:blipFill>
        <p:spPr>
          <a:xfrm>
            <a:off x="0" y="0"/>
            <a:ext cx="12192000" cy="6858000"/>
          </a:xfrm>
          <a:prstGeom prst="rect">
            <a:avLst/>
          </a:prstGeom>
        </p:spPr>
      </p:pic>
      <p:sp>
        <p:nvSpPr>
          <p:cNvPr id="2" name="Title 1"/>
          <p:cNvSpPr>
            <a:spLocks noGrp="1"/>
          </p:cNvSpPr>
          <p:nvPr>
            <p:ph type="ctrTitle"/>
          </p:nvPr>
        </p:nvSpPr>
        <p:spPr/>
        <p:txBody>
          <a:bodyPr/>
          <a:p>
            <a:r>
              <a:rPr lang="en-US" b="1">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Air</a:t>
            </a:r>
            <a:r>
              <a:rPr lang="en-US" b="1">
                <a:solidFill>
                  <a:srgbClr val="FF00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Flights</a:t>
            </a:r>
            <a:endParaRPr lang="en-US" b="1">
              <a:solidFill>
                <a:srgbClr val="FF0000"/>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p:txBody>
          <a:bodyPr>
            <a:normAutofit fontScale="90000" lnSpcReduction="20000"/>
          </a:bodyPr>
          <a:p>
            <a:pPr algn="ctr"/>
            <a:r>
              <a:rPr lang="en-US" sz="3200">
                <a:latin typeface="Times New Roman" panose="02020603050405020304" charset="0"/>
                <a:cs typeface="Times New Roman" panose="02020603050405020304" charset="0"/>
              </a:rPr>
              <a:t>Proiect T4-P9</a:t>
            </a:r>
            <a:endParaRPr lang="en-US" sz="3200">
              <a:latin typeface="Times New Roman" panose="02020603050405020304" charset="0"/>
              <a:cs typeface="Times New Roman" panose="02020603050405020304" charset="0"/>
            </a:endParaRPr>
          </a:p>
          <a:p>
            <a:pPr algn="r"/>
            <a:r>
              <a:rPr lang="en-US">
                <a:latin typeface="Times New Roman" panose="02020603050405020304" charset="0"/>
                <a:cs typeface="Times New Roman" panose="02020603050405020304" charset="0"/>
              </a:rPr>
              <a:t>Cocei Janina</a:t>
            </a:r>
            <a:endParaRPr lang="en-US">
              <a:latin typeface="Times New Roman" panose="02020603050405020304" charset="0"/>
              <a:cs typeface="Times New Roman" panose="02020603050405020304" charset="0"/>
            </a:endParaRPr>
          </a:p>
          <a:p>
            <a:pPr algn="r"/>
            <a:r>
              <a:rPr lang="en-US">
                <a:latin typeface="Times New Roman" panose="02020603050405020304" charset="0"/>
                <a:cs typeface="Times New Roman" panose="02020603050405020304" charset="0"/>
              </a:rPr>
              <a:t>Ratoi Alexandra</a:t>
            </a:r>
            <a:endParaRPr lang="en-US">
              <a:latin typeface="Times New Roman" panose="02020603050405020304" charset="0"/>
              <a:cs typeface="Times New Roman" panose="02020603050405020304" charset="0"/>
            </a:endParaRPr>
          </a:p>
          <a:p>
            <a:pPr algn="r"/>
            <a:r>
              <a:rPr lang="en-US">
                <a:latin typeface="Times New Roman" panose="02020603050405020304" charset="0"/>
                <a:cs typeface="Times New Roman" panose="02020603050405020304" charset="0"/>
              </a:rPr>
              <a:t>Popescu Madalin</a:t>
            </a:r>
            <a:endParaRPr lang="en-US">
              <a:latin typeface="Times New Roman" panose="0202060305040502030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blinds(horizontal)">
                                      <p:cBhvr>
                                        <p:cTn id="10" dur="500"/>
                                        <p:tgtEl>
                                          <p:spTgt spid="3">
                                            <p:txEl>
                                              <p:pRg st="0" end="0"/>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blinds(horizontal)">
                                      <p:cBhvr>
                                        <p:cTn id="13" dur="500"/>
                                        <p:tgtEl>
                                          <p:spTgt spid="3">
                                            <p:txEl>
                                              <p:pRg st="1" end="1"/>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blinds(horizontal)">
                                      <p:cBhvr>
                                        <p:cTn id="16" dur="500"/>
                                        <p:tgtEl>
                                          <p:spTgt spid="3">
                                            <p:txEl>
                                              <p:pRg st="2" end="2"/>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blinds(horizontal)">
                                      <p:cBhvr>
                                        <p:cTn id="1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build="p"/>
      <p:bldP spid="3" grpId="1"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b="1" i="1">
                <a:solidFill>
                  <a:schemeClr val="tx1"/>
                </a:solidFill>
                <a:effectLst>
                  <a:outerShdw blurRad="38100" dist="19050" dir="2700000" algn="tl" rotWithShape="0">
                    <a:schemeClr val="dk1">
                      <a:alpha val="40000"/>
                    </a:schemeClr>
                  </a:outerShdw>
                </a:effectLst>
              </a:rPr>
              <a:t>Add New Ticket</a:t>
            </a:r>
            <a:endParaRPr lang="en-US" b="1" i="1">
              <a:solidFill>
                <a:schemeClr val="tx1"/>
              </a:solidFill>
              <a:effectLst>
                <a:outerShdw blurRad="38100" dist="19050" dir="2700000" algn="tl" rotWithShape="0">
                  <a:schemeClr val="dk1">
                    <a:alpha val="40000"/>
                  </a:schemeClr>
                </a:outerShdw>
              </a:effectLst>
            </a:endParaRPr>
          </a:p>
        </p:txBody>
      </p:sp>
      <p:pic>
        <p:nvPicPr>
          <p:cNvPr id="4" name="Content Placeholder 3"/>
          <p:cNvPicPr>
            <a:picLocks noChangeAspect="1"/>
          </p:cNvPicPr>
          <p:nvPr>
            <p:ph idx="1"/>
          </p:nvPr>
        </p:nvPicPr>
        <p:blipFill>
          <a:blip r:embed="rId1"/>
          <a:stretch>
            <a:fillRect/>
          </a:stretch>
        </p:blipFill>
        <p:spPr>
          <a:xfrm>
            <a:off x="2006600" y="1825625"/>
            <a:ext cx="8178165" cy="4351655"/>
          </a:xfrm>
          <a:prstGeom prst="rect">
            <a:avLst/>
          </a:prstGeom>
        </p:spPr>
      </p:pic>
      <p:sp>
        <p:nvSpPr>
          <p:cNvPr id="5" name="Text Box 4"/>
          <p:cNvSpPr txBox="1"/>
          <p:nvPr/>
        </p:nvSpPr>
        <p:spPr>
          <a:xfrm>
            <a:off x="2007235" y="6176645"/>
            <a:ext cx="8288020" cy="805180"/>
          </a:xfrm>
          <a:prstGeom prst="rect">
            <a:avLst/>
          </a:prstGeom>
          <a:noFill/>
        </p:spPr>
        <p:txBody>
          <a:bodyPr wrap="square" rtlCol="0">
            <a:noAutofit/>
          </a:bodyPr>
          <a:p>
            <a:pPr algn="ctr"/>
            <a:r>
              <a:rPr lang="en-US" i="1">
                <a:solidFill>
                  <a:schemeClr val="tx1"/>
                </a:solidFill>
                <a:effectLst>
                  <a:outerShdw blurRad="38100" dist="19050" dir="2700000" algn="tl" rotWithShape="0">
                    <a:schemeClr val="dk1">
                      <a:alpha val="40000"/>
                    </a:schemeClr>
                  </a:outerShdw>
                </a:effectLst>
              </a:rPr>
              <a:t>Permite adminului să adauge un nou zbor.</a:t>
            </a:r>
            <a:endParaRPr lang="en-US" i="1">
              <a:solidFill>
                <a:schemeClr val="tx1"/>
              </a:solidFill>
              <a:effectLst>
                <a:outerShdw blurRad="38100" dist="19050" dir="2700000" algn="tl" rotWithShape="0">
                  <a:schemeClr val="dk1">
                    <a:alpha val="40000"/>
                  </a:schemeClr>
                </a:outerShdw>
              </a:effectLs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par>
                                <p:cTn id="9" presetID="1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p:tgtEl>
                                          <p:spTgt spid="2"/>
                                        </p:tgtEl>
                                        <p:attrNameLst>
                                          <p:attrName>ppt_y</p:attrName>
                                        </p:attrNameLst>
                                      </p:cBhvr>
                                      <p:tavLst>
                                        <p:tav tm="0">
                                          <p:val>
                                            <p:strVal val="#ppt_y+#ppt_h*1.125000"/>
                                          </p:val>
                                        </p:tav>
                                        <p:tav tm="100000">
                                          <p:val>
                                            <p:strVal val="#ppt_y"/>
                                          </p:val>
                                        </p:tav>
                                      </p:tavLst>
                                    </p:anim>
                                    <p:animEffect transition="in" filter="wipe(up)">
                                      <p:cBhvr>
                                        <p:cTn id="12" dur="500"/>
                                        <p:tgtEl>
                                          <p:spTgt spid="2"/>
                                        </p:tgtEl>
                                      </p:cBhvr>
                                    </p:animEffect>
                                  </p:childTnLst>
                                </p:cTn>
                              </p:par>
                              <p:par>
                                <p:cTn id="13" presetID="12" presetClass="entr" presetSubtype="4"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p:tgtEl>
                                          <p:spTgt spid="5"/>
                                        </p:tgtEl>
                                        <p:attrNameLst>
                                          <p:attrName>ppt_y</p:attrName>
                                        </p:attrNameLst>
                                      </p:cBhvr>
                                      <p:tavLst>
                                        <p:tav tm="0">
                                          <p:val>
                                            <p:strVal val="#ppt_y+#ppt_h*1.125000"/>
                                          </p:val>
                                        </p:tav>
                                        <p:tav tm="100000">
                                          <p:val>
                                            <p:strVal val="#ppt_y"/>
                                          </p:val>
                                        </p:tav>
                                      </p:tavLst>
                                    </p:anim>
                                    <p:animEffect transition="in" filter="wipe(up)">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bldP spid="5"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b="1" i="1">
                <a:solidFill>
                  <a:schemeClr val="tx1"/>
                </a:solidFill>
                <a:effectLst>
                  <a:outerShdw blurRad="38100" dist="19050" dir="2700000" algn="tl" rotWithShape="0">
                    <a:schemeClr val="dk1">
                      <a:alpha val="40000"/>
                    </a:schemeClr>
                  </a:outerShdw>
                </a:effectLst>
              </a:rPr>
              <a:t>Buy Ticket</a:t>
            </a:r>
            <a:endParaRPr lang="en-US" b="1" i="1">
              <a:solidFill>
                <a:schemeClr val="tx1"/>
              </a:solidFill>
              <a:effectLst>
                <a:outerShdw blurRad="38100" dist="19050" dir="2700000" algn="tl" rotWithShape="0">
                  <a:schemeClr val="dk1">
                    <a:alpha val="40000"/>
                  </a:schemeClr>
                </a:outerShdw>
              </a:effectLst>
            </a:endParaRPr>
          </a:p>
        </p:txBody>
      </p:sp>
      <p:pic>
        <p:nvPicPr>
          <p:cNvPr id="4" name="Content Placeholder 3"/>
          <p:cNvPicPr>
            <a:picLocks noChangeAspect="1"/>
          </p:cNvPicPr>
          <p:nvPr>
            <p:ph idx="1"/>
          </p:nvPr>
        </p:nvPicPr>
        <p:blipFill>
          <a:blip r:embed="rId1"/>
          <a:stretch>
            <a:fillRect/>
          </a:stretch>
        </p:blipFill>
        <p:spPr>
          <a:xfrm>
            <a:off x="4060190" y="1691005"/>
            <a:ext cx="7794625" cy="4351655"/>
          </a:xfrm>
          <a:prstGeom prst="rect">
            <a:avLst/>
          </a:prstGeom>
        </p:spPr>
      </p:pic>
      <p:sp>
        <p:nvSpPr>
          <p:cNvPr id="5" name="Text Box 4"/>
          <p:cNvSpPr txBox="1"/>
          <p:nvPr/>
        </p:nvSpPr>
        <p:spPr>
          <a:xfrm>
            <a:off x="76200" y="3260090"/>
            <a:ext cx="4064000" cy="645160"/>
          </a:xfrm>
          <a:prstGeom prst="rect">
            <a:avLst/>
          </a:prstGeom>
          <a:noFill/>
        </p:spPr>
        <p:txBody>
          <a:bodyPr wrap="square" rtlCol="0">
            <a:spAutoFit/>
          </a:bodyPr>
          <a:p>
            <a:r>
              <a:rPr lang="en-US">
                <a:solidFill>
                  <a:schemeClr val="tx1"/>
                </a:solidFill>
                <a:effectLst>
                  <a:outerShdw blurRad="38100" dist="19050" dir="2700000" algn="tl" rotWithShape="0">
                    <a:schemeClr val="dk1">
                      <a:alpha val="40000"/>
                    </a:schemeClr>
                  </a:outerShdw>
                </a:effectLst>
              </a:rPr>
              <a:t>Permite utilizatorilor să efectueze o alta rezervare. </a:t>
            </a:r>
            <a:endParaRPr lang="en-US">
              <a:solidFill>
                <a:schemeClr val="tx1"/>
              </a:solidFill>
              <a:effectLst>
                <a:outerShdw blurRad="38100" dist="19050" dir="2700000" algn="tl" rotWithShape="0">
                  <a:schemeClr val="dk1">
                    <a:alpha val="40000"/>
                  </a:schemeClr>
                </a:outerShdw>
              </a:effectLs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2000"/>
                                        <p:tgtEl>
                                          <p:spTgt spid="5"/>
                                        </p:tgtEl>
                                      </p:cBhvr>
                                    </p:animEffect>
                                    <p:anim calcmode="lin" valueType="num">
                                      <p:cBhvr>
                                        <p:cTn id="13" dur="2000" fill="hold"/>
                                        <p:tgtEl>
                                          <p:spTgt spid="5"/>
                                        </p:tgtEl>
                                        <p:attrNameLst>
                                          <p:attrName>ppt_w</p:attrName>
                                        </p:attrNameLst>
                                      </p:cBhvr>
                                      <p:tavLst>
                                        <p:tav tm="0" fmla="#ppt_w*sin(2.5*pi*$)">
                                          <p:val>
                                            <p:fltVal val="0"/>
                                          </p:val>
                                        </p:tav>
                                        <p:tav tm="100000">
                                          <p:val>
                                            <p:fltVal val="1"/>
                                          </p:val>
                                        </p:tav>
                                      </p:tavLst>
                                    </p:anim>
                                    <p:anim calcmode="lin" valueType="num">
                                      <p:cBhvr>
                                        <p:cTn id="14" dur="2000" fill="hold"/>
                                        <p:tgtEl>
                                          <p:spTgt spid="5"/>
                                        </p:tgtEl>
                                        <p:attrNameLst>
                                          <p:attrName>ppt_h</p:attrName>
                                        </p:attrNameLst>
                                      </p:cBhvr>
                                      <p:tavLst>
                                        <p:tav tm="0">
                                          <p:val>
                                            <p:strVal val="#ppt_h"/>
                                          </p:val>
                                        </p:tav>
                                        <p:tav tm="100000">
                                          <p:val>
                                            <p:strVal val="#ppt_h"/>
                                          </p:val>
                                        </p:tav>
                                      </p:tavLst>
                                    </p:anim>
                                  </p:childTnLst>
                                </p:cTn>
                              </p:par>
                              <p:par>
                                <p:cTn id="15" presetID="45"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2000"/>
                                        <p:tgtEl>
                                          <p:spTgt spid="4"/>
                                        </p:tgtEl>
                                      </p:cBhvr>
                                    </p:animEffect>
                                    <p:anim calcmode="lin" valueType="num">
                                      <p:cBhvr>
                                        <p:cTn id="18" dur="2000" fill="hold"/>
                                        <p:tgtEl>
                                          <p:spTgt spid="4"/>
                                        </p:tgtEl>
                                        <p:attrNameLst>
                                          <p:attrName>ppt_w</p:attrName>
                                        </p:attrNameLst>
                                      </p:cBhvr>
                                      <p:tavLst>
                                        <p:tav tm="0" fmla="#ppt_w*sin(2.5*pi*$)">
                                          <p:val>
                                            <p:fltVal val="0"/>
                                          </p:val>
                                        </p:tav>
                                        <p:tav tm="100000">
                                          <p:val>
                                            <p:fltVal val="1"/>
                                          </p:val>
                                        </p:tav>
                                      </p:tavLst>
                                    </p:anim>
                                    <p:anim calcmode="lin" valueType="num">
                                      <p:cBhvr>
                                        <p:cTn id="19" dur="2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bldP spid="5"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b="1" i="1">
                <a:solidFill>
                  <a:schemeClr val="tx1"/>
                </a:solidFill>
                <a:effectLst>
                  <a:outerShdw blurRad="38100" dist="19050" dir="2700000" algn="tl" rotWithShape="0">
                    <a:schemeClr val="dk1">
                      <a:alpha val="40000"/>
                    </a:schemeClr>
                  </a:outerShdw>
                </a:effectLst>
              </a:rPr>
              <a:t>Booking History</a:t>
            </a:r>
            <a:endParaRPr lang="en-US" b="1" i="1">
              <a:solidFill>
                <a:schemeClr val="tx1"/>
              </a:solidFill>
              <a:effectLst>
                <a:outerShdw blurRad="38100" dist="19050" dir="2700000" algn="tl" rotWithShape="0">
                  <a:schemeClr val="dk1">
                    <a:alpha val="40000"/>
                  </a:schemeClr>
                </a:outerShdw>
              </a:effectLst>
            </a:endParaRPr>
          </a:p>
        </p:txBody>
      </p:sp>
      <p:pic>
        <p:nvPicPr>
          <p:cNvPr id="4" name="Content Placeholder 3"/>
          <p:cNvPicPr>
            <a:picLocks noChangeAspect="1"/>
          </p:cNvPicPr>
          <p:nvPr>
            <p:ph idx="1"/>
          </p:nvPr>
        </p:nvPicPr>
        <p:blipFill>
          <a:blip r:embed="rId1"/>
          <a:stretch>
            <a:fillRect/>
          </a:stretch>
        </p:blipFill>
        <p:spPr>
          <a:xfrm>
            <a:off x="3147060" y="1825625"/>
            <a:ext cx="5897245" cy="4351655"/>
          </a:xfrm>
          <a:prstGeom prst="rect">
            <a:avLst/>
          </a:prstGeom>
        </p:spPr>
      </p:pic>
      <p:sp>
        <p:nvSpPr>
          <p:cNvPr id="5" name="Text Box 4"/>
          <p:cNvSpPr txBox="1"/>
          <p:nvPr/>
        </p:nvSpPr>
        <p:spPr>
          <a:xfrm>
            <a:off x="4064000" y="4812665"/>
            <a:ext cx="4064000" cy="922020"/>
          </a:xfrm>
          <a:prstGeom prst="rect">
            <a:avLst/>
          </a:prstGeom>
          <a:noFill/>
        </p:spPr>
        <p:txBody>
          <a:bodyPr wrap="square" rtlCol="0">
            <a:spAutoFit/>
          </a:bodyPr>
          <a:p>
            <a:r>
              <a:rPr lang="en-US"/>
              <a:t>Permite utilizatorilor să vizualizeze istoricul zborurilor pe care le-au rezervat în trecut</a:t>
            </a:r>
            <a:endParaRPr lang="en-US"/>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circle(in)">
                                      <p:cBhvr>
                                        <p:cTn id="10" dur="2000"/>
                                        <p:tgtEl>
                                          <p:spTgt spid="5"/>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circle(in)">
                                      <p:cBhvr>
                                        <p:cTn id="13"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2" grpId="0"/>
      <p:bldP spid="2"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b="1" i="1">
                <a:solidFill>
                  <a:schemeClr val="tx1"/>
                </a:solidFill>
                <a:effectLst>
                  <a:outerShdw blurRad="38100" dist="19050" dir="2700000" algn="tl" rotWithShape="0">
                    <a:schemeClr val="dk1">
                      <a:alpha val="40000"/>
                    </a:schemeClr>
                  </a:outerShdw>
                </a:effectLst>
              </a:rPr>
              <a:t>Contact</a:t>
            </a:r>
            <a:endParaRPr lang="en-US" b="1" i="1">
              <a:solidFill>
                <a:schemeClr val="tx1"/>
              </a:solidFill>
              <a:effectLst>
                <a:outerShdw blurRad="38100" dist="19050" dir="2700000" algn="tl" rotWithShape="0">
                  <a:schemeClr val="dk1">
                    <a:alpha val="40000"/>
                  </a:schemeClr>
                </a:outerShdw>
              </a:effectLst>
            </a:endParaRPr>
          </a:p>
        </p:txBody>
      </p:sp>
      <p:pic>
        <p:nvPicPr>
          <p:cNvPr id="6" name="Content Placeholder 5"/>
          <p:cNvPicPr>
            <a:picLocks noChangeAspect="1"/>
          </p:cNvPicPr>
          <p:nvPr>
            <p:ph idx="1"/>
          </p:nvPr>
        </p:nvPicPr>
        <p:blipFill>
          <a:blip r:embed="rId1"/>
          <a:stretch>
            <a:fillRect/>
          </a:stretch>
        </p:blipFill>
        <p:spPr>
          <a:xfrm>
            <a:off x="3351530" y="1825625"/>
            <a:ext cx="5488305" cy="43516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par>
                                <p:cTn id="10" presetID="45"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2000"/>
                                        <p:tgtEl>
                                          <p:spTgt spid="6"/>
                                        </p:tgtEl>
                                      </p:cBhvr>
                                    </p:animEffect>
                                    <p:anim calcmode="lin" valueType="num">
                                      <p:cBhvr>
                                        <p:cTn id="13" dur="2000" fill="hold"/>
                                        <p:tgtEl>
                                          <p:spTgt spid="6"/>
                                        </p:tgtEl>
                                        <p:attrNameLst>
                                          <p:attrName>ppt_w</p:attrName>
                                        </p:attrNameLst>
                                      </p:cBhvr>
                                      <p:tavLst>
                                        <p:tav tm="0" fmla="#ppt_w*sin(2.5*pi*$)">
                                          <p:val>
                                            <p:fltVal val="0"/>
                                          </p:val>
                                        </p:tav>
                                        <p:tav tm="100000">
                                          <p:val>
                                            <p:fltVal val="1"/>
                                          </p:val>
                                        </p:tav>
                                      </p:tavLst>
                                    </p:anim>
                                    <p:anim calcmode="lin" valueType="num">
                                      <p:cBhvr>
                                        <p:cTn id="14" dur="2000" fill="hold"/>
                                        <p:tgtEl>
                                          <p:spTgt spid="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895985" y="2462530"/>
            <a:ext cx="10515600" cy="1517015"/>
          </a:xfrm>
        </p:spPr>
        <p:txBody>
          <a:bodyPr>
            <a:scene3d>
              <a:camera prst="orthographicFront"/>
              <a:lightRig rig="threePt" dir="t"/>
            </a:scene3d>
          </a:bodyPr>
          <a:p>
            <a:pPr marL="0" indent="0" algn="ctr">
              <a:buNone/>
            </a:pPr>
            <a:r>
              <a:rPr lang="en-US" sz="7200" b="1" i="1">
                <a:ln/>
                <a:solidFill>
                  <a:schemeClr val="tx1"/>
                </a:solidFill>
                <a:effectLst>
                  <a:outerShdw blurRad="38100" dist="19050" dir="2700000" algn="tl" rotWithShape="0">
                    <a:schemeClr val="dk1">
                      <a:alpha val="40000"/>
                    </a:schemeClr>
                  </a:outerShdw>
                </a:effectLst>
                <a:sym typeface="+mn-ea"/>
              </a:rPr>
              <a:t>V</a:t>
            </a:r>
            <a:r>
              <a:rPr lang="ro-RO" altLang="en-US" sz="7200" b="1" i="1">
                <a:ln/>
                <a:solidFill>
                  <a:schemeClr val="tx1"/>
                </a:solidFill>
                <a:effectLst>
                  <a:outerShdw blurRad="38100" dist="19050" dir="2700000" algn="tl" rotWithShape="0">
                    <a:schemeClr val="dk1">
                      <a:alpha val="40000"/>
                    </a:schemeClr>
                  </a:outerShdw>
                </a:effectLst>
                <a:sym typeface="+mn-ea"/>
              </a:rPr>
              <a:t>ă mulțumim!</a:t>
            </a:r>
            <a:endParaRPr lang="ro-RO" altLang="en-US" sz="7200" b="1" i="1">
              <a:ln/>
              <a:solidFill>
                <a:schemeClr val="tx1"/>
              </a:solidFill>
              <a:effectLst>
                <a:outerShdw blurRad="38100" dist="19050" dir="2700000" algn="tl" rotWithShape="0">
                  <a:schemeClr val="dk1">
                    <a:alpha val="40000"/>
                  </a:schemeClr>
                </a:outerShdw>
              </a:effectLst>
            </a:endParaRPr>
          </a:p>
          <a:p>
            <a:pPr marL="0" indent="0" algn="ctr">
              <a:buNone/>
            </a:pPr>
            <a:endParaRPr lang="ro-RO" altLang="en-US" sz="7200" b="1" i="1">
              <a:ln/>
              <a:solidFill>
                <a:schemeClr val="tx1"/>
              </a:solidFill>
              <a:effectLst>
                <a:outerShdw blurRad="38100" dist="19050" dir="2700000" algn="tl" rotWithShape="0">
                  <a:schemeClr val="dk1">
                    <a:alpha val="40000"/>
                  </a:schemeClr>
                </a:outerShdw>
              </a:effectLs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b="1" i="1">
                <a:solidFill>
                  <a:schemeClr val="tx1"/>
                </a:solidFill>
                <a:effectLst>
                  <a:outerShdw blurRad="50800" dist="38100" dir="2700000" algn="tl" rotWithShape="0">
                    <a:prstClr val="black">
                      <a:alpha val="40000"/>
                    </a:prstClr>
                  </a:outerShdw>
                </a:effectLst>
              </a:rPr>
              <a:t>Home Page</a:t>
            </a:r>
            <a:endParaRPr lang="en-US" b="1" i="1">
              <a:solidFill>
                <a:schemeClr val="tx1"/>
              </a:solidFill>
              <a:effectLst>
                <a:outerShdw blurRad="50800" dist="38100" dir="2700000" algn="tl" rotWithShape="0">
                  <a:prstClr val="black">
                    <a:alpha val="40000"/>
                  </a:prstClr>
                </a:outerShdw>
              </a:effectLst>
            </a:endParaRPr>
          </a:p>
        </p:txBody>
      </p:sp>
      <p:pic>
        <p:nvPicPr>
          <p:cNvPr id="4" name="Content Placeholder 3"/>
          <p:cNvPicPr>
            <a:picLocks noChangeAspect="1"/>
          </p:cNvPicPr>
          <p:nvPr>
            <p:ph idx="1"/>
          </p:nvPr>
        </p:nvPicPr>
        <p:blipFill>
          <a:blip r:embed="rId1"/>
          <a:stretch>
            <a:fillRect/>
          </a:stretch>
        </p:blipFill>
        <p:spPr>
          <a:xfrm>
            <a:off x="2090420" y="1332865"/>
            <a:ext cx="8011160" cy="3735070"/>
          </a:xfrm>
          <a:prstGeom prst="rect">
            <a:avLst/>
          </a:prstGeom>
        </p:spPr>
      </p:pic>
      <p:sp>
        <p:nvSpPr>
          <p:cNvPr id="7" name="Text Box 6"/>
          <p:cNvSpPr txBox="1"/>
          <p:nvPr/>
        </p:nvSpPr>
        <p:spPr>
          <a:xfrm>
            <a:off x="2089785" y="5151120"/>
            <a:ext cx="8011160" cy="1543685"/>
          </a:xfrm>
          <a:prstGeom prst="rect">
            <a:avLst/>
          </a:prstGeom>
          <a:noFill/>
        </p:spPr>
        <p:txBody>
          <a:bodyPr wrap="square" rtlCol="0">
            <a:noAutofit/>
          </a:bodyPr>
          <a:p>
            <a:pPr indent="457200" algn="just"/>
            <a:r>
              <a:rPr lang="ro-RO" altLang="en-US">
                <a:solidFill>
                  <a:schemeClr val="tx1"/>
                </a:solidFill>
                <a:effectLst>
                  <a:outerShdw blurRad="38100" dist="19050" dir="2700000" algn="tl" rotWithShape="0">
                    <a:schemeClr val="dk1">
                      <a:alpha val="40000"/>
                    </a:schemeClr>
                  </a:outerShdw>
                </a:effectLst>
              </a:rPr>
              <a:t>Home Page  oferă utilizatorilor o interfață atrăgătoare și intuitivă, care afișează opțiuni de căutare.</a:t>
            </a:r>
            <a:endParaRPr lang="ro-RO" altLang="en-US">
              <a:solidFill>
                <a:schemeClr val="tx1"/>
              </a:solidFill>
              <a:effectLst>
                <a:outerShdw blurRad="38100" dist="19050" dir="2700000" algn="tl" rotWithShape="0">
                  <a:schemeClr val="dk1">
                    <a:alpha val="40000"/>
                  </a:schemeClr>
                </a:outerShdw>
              </a:effectLst>
            </a:endParaRPr>
          </a:p>
          <a:p>
            <a:pPr indent="457200" algn="just"/>
            <a:r>
              <a:rPr lang="ro-RO" altLang="en-US">
                <a:solidFill>
                  <a:schemeClr val="tx1"/>
                </a:solidFill>
                <a:effectLst>
                  <a:outerShdw blurRad="38100" dist="19050" dir="2700000" algn="tl" rotWithShape="0">
                    <a:schemeClr val="dk1">
                      <a:alpha val="40000"/>
                    </a:schemeClr>
                  </a:outerShdw>
                </a:effectLst>
              </a:rPr>
              <a:t>Cu ajutorul Navigation Bar-ului utilizatorul poate vedea toate zborurile din platforma si se poate inregistra sau se poate autentifica, astfel își poate achiziționa un bilet de zbor. </a:t>
            </a:r>
            <a:endParaRPr lang="ro-RO" altLang="en-US">
              <a:solidFill>
                <a:schemeClr val="tx1"/>
              </a:solidFill>
              <a:effectLst>
                <a:outerShdw blurRad="38100" dist="19050" dir="2700000" algn="tl" rotWithShape="0">
                  <a:schemeClr val="dk1">
                    <a:alpha val="40000"/>
                  </a:scheme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7" grpId="0"/>
      <p:bldP spid="7"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ro-RO" altLang="en-US" b="1" i="1"/>
              <a:t>Sign In</a:t>
            </a:r>
            <a:endParaRPr lang="ro-RO" altLang="en-US" b="1" i="1"/>
          </a:p>
        </p:txBody>
      </p:sp>
      <p:pic>
        <p:nvPicPr>
          <p:cNvPr id="4" name="Content Placeholder 3"/>
          <p:cNvPicPr>
            <a:picLocks noChangeAspect="1"/>
          </p:cNvPicPr>
          <p:nvPr>
            <p:ph idx="1"/>
          </p:nvPr>
        </p:nvPicPr>
        <p:blipFill>
          <a:blip r:embed="rId1"/>
          <a:stretch>
            <a:fillRect/>
          </a:stretch>
        </p:blipFill>
        <p:spPr>
          <a:xfrm>
            <a:off x="2527300" y="3180080"/>
            <a:ext cx="7136765" cy="3440430"/>
          </a:xfrm>
          <a:prstGeom prst="rect">
            <a:avLst/>
          </a:prstGeom>
        </p:spPr>
      </p:pic>
      <p:sp>
        <p:nvSpPr>
          <p:cNvPr id="6" name="Text Box 5"/>
          <p:cNvSpPr txBox="1"/>
          <p:nvPr/>
        </p:nvSpPr>
        <p:spPr>
          <a:xfrm>
            <a:off x="386080" y="1571625"/>
            <a:ext cx="11663045" cy="1043305"/>
          </a:xfrm>
          <a:prstGeom prst="rect">
            <a:avLst/>
          </a:prstGeom>
          <a:noFill/>
        </p:spPr>
        <p:txBody>
          <a:bodyPr wrap="square" rtlCol="0">
            <a:noAutofit/>
          </a:bodyPr>
          <a:p>
            <a:pPr indent="457200" algn="just"/>
            <a:r>
              <a:rPr lang="en-US">
                <a:solidFill>
                  <a:schemeClr val="tx1"/>
                </a:solidFill>
                <a:effectLst>
                  <a:outerShdw blurRad="38100" dist="19050" dir="2700000" algn="tl" rotWithShape="0">
                    <a:schemeClr val="dk1">
                      <a:alpha val="40000"/>
                    </a:schemeClr>
                  </a:outerShdw>
                </a:effectLst>
              </a:rPr>
              <a:t>Permite userului să se autentifice pe platformă, astfel își poate achiziționa un bilet de zbor.</a:t>
            </a:r>
            <a:r>
              <a:rPr lang="ro-RO" altLang="en-US">
                <a:solidFill>
                  <a:schemeClr val="tx1"/>
                </a:solidFill>
                <a:effectLst>
                  <a:outerShdw blurRad="38100" dist="19050" dir="2700000" algn="tl" rotWithShape="0">
                    <a:schemeClr val="dk1">
                      <a:alpha val="40000"/>
                    </a:schemeClr>
                  </a:outerShdw>
                </a:effectLst>
              </a:rPr>
              <a:t> Utilizatorii au la dispoziție două field-uri de completat (username și parolă) prin care se pot conecta la platformă. În momentul in care acesta introduce date nevalide, este atentionat.</a:t>
            </a:r>
            <a:endParaRPr lang="ro-RO" altLang="en-US">
              <a:solidFill>
                <a:schemeClr val="tx1"/>
              </a:solidFill>
              <a:effectLst>
                <a:outerShdw blurRad="38100" dist="19050" dir="2700000" algn="tl" rotWithShape="0">
                  <a:schemeClr val="dk1">
                    <a:alpha val="40000"/>
                  </a:scheme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plus(in)">
                                      <p:cBhvr>
                                        <p:cTn id="7" dur="2000"/>
                                        <p:tgtEl>
                                          <p:spTgt spid="2"/>
                                        </p:tgtEl>
                                      </p:cBhvr>
                                    </p:animEffect>
                                  </p:childTnLst>
                                </p:cTn>
                              </p:par>
                              <p:par>
                                <p:cTn id="8" presetID="13" presetClass="entr" presetSubtype="16" fill="hold"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plus(in)">
                                      <p:cBhvr>
                                        <p:cTn id="10" dur="2000"/>
                                        <p:tgtEl>
                                          <p:spTgt spid="6">
                                            <p:txEl>
                                              <p:pRg st="0" end="0"/>
                                            </p:txEl>
                                          </p:spTgt>
                                        </p:tgtEl>
                                      </p:cBhvr>
                                    </p:animEffect>
                                  </p:childTnLst>
                                </p:cTn>
                              </p:par>
                              <p:par>
                                <p:cTn id="11" presetID="13" presetClass="entr" presetSubtype="16"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plus(in)">
                                      <p:cBhvr>
                                        <p:cTn id="13"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ro-RO" altLang="en-US" b="1" i="1">
                <a:solidFill>
                  <a:schemeClr val="tx1"/>
                </a:solidFill>
                <a:effectLst>
                  <a:outerShdw blurRad="38100" dist="19050" dir="2700000" algn="tl" rotWithShape="0">
                    <a:schemeClr val="dk1">
                      <a:alpha val="40000"/>
                    </a:schemeClr>
                  </a:outerShdw>
                </a:effectLst>
              </a:rPr>
              <a:t>Sign Up</a:t>
            </a:r>
            <a:endParaRPr lang="ro-RO" altLang="en-US" b="1" i="1">
              <a:solidFill>
                <a:schemeClr val="tx1"/>
              </a:solidFill>
              <a:effectLst>
                <a:outerShdw blurRad="38100" dist="19050" dir="2700000" algn="tl" rotWithShape="0">
                  <a:schemeClr val="dk1">
                    <a:alpha val="40000"/>
                  </a:schemeClr>
                </a:outerShdw>
              </a:effectLst>
            </a:endParaRPr>
          </a:p>
        </p:txBody>
      </p:sp>
      <p:pic>
        <p:nvPicPr>
          <p:cNvPr id="4" name="Content Placeholder 3"/>
          <p:cNvPicPr>
            <a:picLocks noChangeAspect="1"/>
          </p:cNvPicPr>
          <p:nvPr>
            <p:ph idx="1"/>
          </p:nvPr>
        </p:nvPicPr>
        <p:blipFill>
          <a:blip r:embed="rId1"/>
          <a:stretch>
            <a:fillRect/>
          </a:stretch>
        </p:blipFill>
        <p:spPr>
          <a:xfrm>
            <a:off x="2526665" y="3899535"/>
            <a:ext cx="7325360" cy="2958465"/>
          </a:xfrm>
          <a:prstGeom prst="rect">
            <a:avLst/>
          </a:prstGeom>
        </p:spPr>
      </p:pic>
      <p:sp>
        <p:nvSpPr>
          <p:cNvPr id="5" name="Text Box 4"/>
          <p:cNvSpPr txBox="1"/>
          <p:nvPr/>
        </p:nvSpPr>
        <p:spPr>
          <a:xfrm>
            <a:off x="617220" y="1358900"/>
            <a:ext cx="2877185" cy="1764665"/>
          </a:xfrm>
          <a:prstGeom prst="rect">
            <a:avLst/>
          </a:prstGeom>
          <a:noFill/>
        </p:spPr>
        <p:txBody>
          <a:bodyPr wrap="square" rtlCol="0">
            <a:noAutofit/>
          </a:bodyPr>
          <a:p>
            <a:pPr indent="457200" algn="just"/>
            <a:r>
              <a:rPr lang="en-US">
                <a:solidFill>
                  <a:schemeClr val="tx1"/>
                </a:solidFill>
                <a:effectLst>
                  <a:outerShdw blurRad="38100" dist="19050" dir="2700000" algn="tl" rotWithShape="0">
                    <a:schemeClr val="dk1">
                      <a:alpha val="40000"/>
                    </a:schemeClr>
                  </a:outerShdw>
                </a:effectLst>
              </a:rPr>
              <a:t>Permite userului să se înregistreze în platformă, astfel încât poate să se autentifice în aplicație pentru a avea acces la diferite facilități. </a:t>
            </a:r>
            <a:endParaRPr lang="en-US">
              <a:solidFill>
                <a:schemeClr val="tx1"/>
              </a:solidFill>
              <a:effectLst>
                <a:outerShdw blurRad="38100" dist="19050" dir="2700000" algn="tl" rotWithShape="0">
                  <a:schemeClr val="dk1">
                    <a:alpha val="40000"/>
                  </a:schemeClr>
                </a:outerShdw>
              </a:effectLst>
            </a:endParaRPr>
          </a:p>
        </p:txBody>
      </p:sp>
      <p:sp>
        <p:nvSpPr>
          <p:cNvPr id="6" name="Text Box 5"/>
          <p:cNvSpPr txBox="1"/>
          <p:nvPr/>
        </p:nvSpPr>
        <p:spPr>
          <a:xfrm>
            <a:off x="8632190" y="1092835"/>
            <a:ext cx="3486150" cy="2806700"/>
          </a:xfrm>
          <a:prstGeom prst="rect">
            <a:avLst/>
          </a:prstGeom>
          <a:noFill/>
        </p:spPr>
        <p:txBody>
          <a:bodyPr wrap="square" rtlCol="0">
            <a:noAutofit/>
          </a:bodyPr>
          <a:p>
            <a:pPr indent="457200" algn="just"/>
            <a:r>
              <a:rPr lang="en-US">
                <a:solidFill>
                  <a:schemeClr val="tx1"/>
                </a:solidFill>
                <a:effectLst>
                  <a:outerShdw blurRad="38100" dist="19050" dir="2700000" algn="tl" rotWithShape="0">
                    <a:schemeClr val="dk1">
                      <a:alpha val="40000"/>
                    </a:schemeClr>
                  </a:outerShdw>
                </a:effectLst>
              </a:rPr>
              <a:t>Utilizatorii au la dispoziție mai multe field-uri de completat (email/username, parolă, confirmarea parolei, număr de telefon, adresă, data nașterii) prin care se pot înregistra în platformă. Dacă aceștia folosesc niște date valide atunci li se creează un cont pe care îl pot folosi ulterior în logare.</a:t>
            </a:r>
            <a:endParaRPr lang="en-US">
              <a:solidFill>
                <a:schemeClr val="tx1"/>
              </a:solidFill>
              <a:effectLst>
                <a:outerShdw blurRad="38100" dist="19050" dir="2700000" algn="tl" rotWithShape="0">
                  <a:schemeClr val="dk1">
                    <a:alpha val="40000"/>
                  </a:scheme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000">
        <p:comb/>
      </p:transition>
    </mc:Choice>
    <mc:Fallback>
      <p:transition spd="slow">
        <p:comb/>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diamond(in)">
                                      <p:cBhvr>
                                        <p:cTn id="7" dur="2000"/>
                                        <p:tgtEl>
                                          <p:spTgt spid="5">
                                            <p:txEl>
                                              <p:pRg st="0" end="0"/>
                                            </p:txEl>
                                          </p:spTgt>
                                        </p:tgtEl>
                                      </p:cBhvr>
                                    </p:animEffect>
                                  </p:childTnLst>
                                </p:cTn>
                              </p:par>
                              <p:par>
                                <p:cTn id="8" presetID="8" presetClass="entr" presetSubtype="16"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diamond(in)">
                                      <p:cBhvr>
                                        <p:cTn id="10" dur="2000"/>
                                        <p:tgtEl>
                                          <p:spTgt spid="2"/>
                                        </p:tgtEl>
                                      </p:cBhvr>
                                    </p:animEffect>
                                  </p:childTnLst>
                                </p:cTn>
                              </p:par>
                              <p:par>
                                <p:cTn id="11" presetID="8" presetClass="entr" presetSubtype="16"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diamond(in)">
                                      <p:cBhvr>
                                        <p:cTn id="13" dur="2000"/>
                                        <p:tgtEl>
                                          <p:spTgt spid="4"/>
                                        </p:tgtEl>
                                      </p:cBhvr>
                                    </p:animEffect>
                                  </p:childTnLst>
                                </p:cTn>
                              </p:par>
                              <p:par>
                                <p:cTn id="14" presetID="8" presetClass="entr" presetSubtype="16"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diamond(in)">
                                      <p:cBhvr>
                                        <p:cTn id="16"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6" grpId="0"/>
      <p:bldP spid="6"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ro-RO" altLang="en-US" b="1" i="1">
                <a:solidFill>
                  <a:schemeClr val="tx1"/>
                </a:solidFill>
                <a:effectLst>
                  <a:outerShdw blurRad="38100" dist="19050" dir="2700000" algn="tl" rotWithShape="0">
                    <a:schemeClr val="dk1">
                      <a:alpha val="40000"/>
                    </a:schemeClr>
                  </a:outerShdw>
                </a:effectLst>
              </a:rPr>
              <a:t>Edit Cont</a:t>
            </a:r>
            <a:endParaRPr lang="ro-RO" altLang="en-US" b="1" i="1">
              <a:solidFill>
                <a:schemeClr val="tx1"/>
              </a:solidFill>
              <a:effectLst>
                <a:outerShdw blurRad="38100" dist="19050" dir="2700000" algn="tl" rotWithShape="0">
                  <a:schemeClr val="dk1">
                    <a:alpha val="40000"/>
                  </a:schemeClr>
                </a:outerShdw>
              </a:effectLst>
            </a:endParaRPr>
          </a:p>
        </p:txBody>
      </p:sp>
      <p:pic>
        <p:nvPicPr>
          <p:cNvPr id="4" name="Content Placeholder 3"/>
          <p:cNvPicPr>
            <a:picLocks noChangeAspect="1"/>
          </p:cNvPicPr>
          <p:nvPr>
            <p:ph idx="1"/>
          </p:nvPr>
        </p:nvPicPr>
        <p:blipFill>
          <a:blip r:embed="rId1"/>
          <a:stretch>
            <a:fillRect/>
          </a:stretch>
        </p:blipFill>
        <p:spPr>
          <a:xfrm>
            <a:off x="443230" y="1825625"/>
            <a:ext cx="7801610" cy="4351655"/>
          </a:xfrm>
          <a:prstGeom prst="rect">
            <a:avLst/>
          </a:prstGeom>
        </p:spPr>
      </p:pic>
      <p:sp>
        <p:nvSpPr>
          <p:cNvPr id="5" name="Text Box 4"/>
          <p:cNvSpPr txBox="1"/>
          <p:nvPr/>
        </p:nvSpPr>
        <p:spPr>
          <a:xfrm>
            <a:off x="8244840" y="3540760"/>
            <a:ext cx="3831590" cy="922020"/>
          </a:xfrm>
          <a:prstGeom prst="rect">
            <a:avLst/>
          </a:prstGeom>
          <a:noFill/>
        </p:spPr>
        <p:txBody>
          <a:bodyPr wrap="square" rtlCol="0">
            <a:spAutoFit/>
          </a:bodyPr>
          <a:p>
            <a:pPr algn="ctr"/>
            <a:r>
              <a:rPr lang="en-US">
                <a:solidFill>
                  <a:schemeClr val="tx1"/>
                </a:solidFill>
                <a:effectLst>
                  <a:outerShdw blurRad="38100" dist="19050" dir="2700000" algn="tl" rotWithShape="0">
                    <a:schemeClr val="dk1">
                      <a:alpha val="40000"/>
                    </a:schemeClr>
                  </a:outerShdw>
                </a:effectLst>
              </a:rPr>
              <a:t>Permite utilizatorului să editeze informațiile contului său existent în platformă</a:t>
            </a:r>
            <a:r>
              <a:rPr lang="ro-RO" altLang="en-US">
                <a:solidFill>
                  <a:schemeClr val="tx1"/>
                </a:solidFill>
                <a:effectLst>
                  <a:outerShdw blurRad="38100" dist="19050" dir="2700000" algn="tl" rotWithShape="0">
                    <a:schemeClr val="dk1">
                      <a:alpha val="40000"/>
                    </a:schemeClr>
                  </a:outerShdw>
                </a:effectLst>
              </a:rPr>
              <a:t>.</a:t>
            </a:r>
            <a:endParaRPr lang="ro-RO" altLang="en-US">
              <a:solidFill>
                <a:schemeClr val="tx1"/>
              </a:solidFill>
              <a:effectLst>
                <a:outerShdw blurRad="38100" dist="19050" dir="2700000" algn="tl" rotWithShape="0">
                  <a:schemeClr val="dk1">
                    <a:alpha val="40000"/>
                  </a:scheme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bldP spid="5"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ro-RO" altLang="en-US" b="1" i="1">
                <a:solidFill>
                  <a:schemeClr val="tx1"/>
                </a:solidFill>
                <a:effectLst>
                  <a:outerShdw blurRad="38100" dist="19050" dir="2700000" algn="tl" rotWithShape="0">
                    <a:schemeClr val="dk1">
                      <a:alpha val="40000"/>
                    </a:schemeClr>
                  </a:outerShdw>
                </a:effectLst>
              </a:rPr>
              <a:t>Explore</a:t>
            </a:r>
            <a:endParaRPr lang="ro-RO" altLang="en-US" b="1" i="1">
              <a:solidFill>
                <a:schemeClr val="tx1"/>
              </a:solidFill>
              <a:effectLst>
                <a:outerShdw blurRad="38100" dist="19050" dir="2700000" algn="tl" rotWithShape="0">
                  <a:schemeClr val="dk1">
                    <a:alpha val="40000"/>
                  </a:schemeClr>
                </a:outerShdw>
              </a:effectLst>
            </a:endParaRPr>
          </a:p>
        </p:txBody>
      </p:sp>
      <p:pic>
        <p:nvPicPr>
          <p:cNvPr id="4" name="Content Placeholder 3"/>
          <p:cNvPicPr>
            <a:picLocks noChangeAspect="1"/>
          </p:cNvPicPr>
          <p:nvPr>
            <p:ph idx="1"/>
          </p:nvPr>
        </p:nvPicPr>
        <p:blipFill>
          <a:blip r:embed="rId1"/>
          <a:stretch>
            <a:fillRect/>
          </a:stretch>
        </p:blipFill>
        <p:spPr>
          <a:xfrm>
            <a:off x="4127500" y="1485900"/>
            <a:ext cx="7882890" cy="4351655"/>
          </a:xfrm>
          <a:prstGeom prst="rect">
            <a:avLst/>
          </a:prstGeom>
        </p:spPr>
      </p:pic>
      <p:sp>
        <p:nvSpPr>
          <p:cNvPr id="6" name="Text Box 5"/>
          <p:cNvSpPr txBox="1"/>
          <p:nvPr/>
        </p:nvSpPr>
        <p:spPr>
          <a:xfrm>
            <a:off x="63500" y="2988310"/>
            <a:ext cx="4064000" cy="1198880"/>
          </a:xfrm>
          <a:prstGeom prst="rect">
            <a:avLst/>
          </a:prstGeom>
          <a:noFill/>
        </p:spPr>
        <p:txBody>
          <a:bodyPr wrap="square" rtlCol="0">
            <a:spAutoFit/>
          </a:bodyPr>
          <a:p>
            <a:pPr algn="just"/>
            <a:r>
              <a:rPr lang="en-US">
                <a:solidFill>
                  <a:schemeClr val="tx1"/>
                </a:solidFill>
                <a:effectLst>
                  <a:outerShdw blurRad="38100" dist="19050" dir="2700000" algn="tl" rotWithShape="0">
                    <a:schemeClr val="dk1">
                      <a:alpha val="40000"/>
                    </a:schemeClr>
                  </a:outerShdw>
                </a:effectLst>
              </a:rPr>
              <a:t>Permite utilizatorului să vizualizeze o listă de zboruri disponibile și să filtreze această listă în funcție de criterii precum destinația, </a:t>
            </a:r>
            <a:r>
              <a:rPr lang="ro-RO" altLang="en-US">
                <a:solidFill>
                  <a:schemeClr val="tx1"/>
                </a:solidFill>
                <a:effectLst>
                  <a:outerShdw blurRad="38100" dist="19050" dir="2700000" algn="tl" rotWithShape="0">
                    <a:schemeClr val="dk1">
                      <a:alpha val="40000"/>
                    </a:schemeClr>
                  </a:outerShdw>
                </a:effectLst>
              </a:rPr>
              <a:t>data</a:t>
            </a:r>
            <a:r>
              <a:rPr lang="en-US">
                <a:solidFill>
                  <a:schemeClr val="tx1"/>
                </a:solidFill>
                <a:effectLst>
                  <a:outerShdw blurRad="38100" dist="19050" dir="2700000" algn="tl" rotWithShape="0">
                    <a:schemeClr val="dk1">
                      <a:alpha val="40000"/>
                    </a:schemeClr>
                  </a:outerShdw>
                </a:effectLst>
              </a:rPr>
              <a:t>, locația de plecare etc</a:t>
            </a:r>
            <a:r>
              <a:rPr lang="ro-RO" altLang="en-US">
                <a:solidFill>
                  <a:schemeClr val="tx1"/>
                </a:solidFill>
                <a:effectLst>
                  <a:outerShdw blurRad="38100" dist="19050" dir="2700000" algn="tl" rotWithShape="0">
                    <a:schemeClr val="dk1">
                      <a:alpha val="40000"/>
                    </a:schemeClr>
                  </a:outerShdw>
                </a:effectLst>
              </a:rPr>
              <a:t>.</a:t>
            </a:r>
            <a:endParaRPr lang="ro-RO" altLang="en-US">
              <a:solidFill>
                <a:schemeClr val="tx1"/>
              </a:solidFill>
              <a:effectLst>
                <a:outerShdw blurRad="38100" dist="19050" dir="2700000" algn="tl" rotWithShape="0">
                  <a:schemeClr val="dk1">
                    <a:alpha val="40000"/>
                  </a:scheme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circle(in)">
                                      <p:cBhvr>
                                        <p:cTn id="10" dur="2000"/>
                                        <p:tgtEl>
                                          <p:spTgt spid="2"/>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circle(in)">
                                      <p:cBhvr>
                                        <p:cTn id="13"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6" grpId="0"/>
      <p:bldP spid="6"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b="1" i="1">
                <a:solidFill>
                  <a:schemeClr val="tx1"/>
                </a:solidFill>
                <a:effectLst>
                  <a:outerShdw blurRad="38100" dist="19050" dir="2700000" algn="tl" rotWithShape="0">
                    <a:schemeClr val="dk1">
                      <a:alpha val="40000"/>
                    </a:schemeClr>
                  </a:outerShdw>
                </a:effectLst>
              </a:rPr>
              <a:t>Details</a:t>
            </a:r>
            <a:endParaRPr lang="en-US" b="1" i="1">
              <a:solidFill>
                <a:schemeClr val="tx1"/>
              </a:solidFill>
              <a:effectLst>
                <a:outerShdw blurRad="38100" dist="19050" dir="2700000" algn="tl" rotWithShape="0">
                  <a:schemeClr val="dk1">
                    <a:alpha val="40000"/>
                  </a:schemeClr>
                </a:outerShdw>
              </a:effectLst>
            </a:endParaRPr>
          </a:p>
        </p:txBody>
      </p:sp>
      <p:pic>
        <p:nvPicPr>
          <p:cNvPr id="5" name="Content Placeholder 4"/>
          <p:cNvPicPr>
            <a:picLocks noChangeAspect="1"/>
          </p:cNvPicPr>
          <p:nvPr>
            <p:ph idx="1"/>
          </p:nvPr>
        </p:nvPicPr>
        <p:blipFill>
          <a:blip r:embed="rId1"/>
          <a:stretch>
            <a:fillRect/>
          </a:stretch>
        </p:blipFill>
        <p:spPr>
          <a:xfrm>
            <a:off x="349885" y="1574800"/>
            <a:ext cx="6012815" cy="4351655"/>
          </a:xfrm>
          <a:prstGeom prst="rect">
            <a:avLst/>
          </a:prstGeom>
        </p:spPr>
      </p:pic>
      <p:sp>
        <p:nvSpPr>
          <p:cNvPr id="6" name="Text Box 5"/>
          <p:cNvSpPr txBox="1"/>
          <p:nvPr/>
        </p:nvSpPr>
        <p:spPr>
          <a:xfrm>
            <a:off x="7118350" y="3106420"/>
            <a:ext cx="4064000" cy="645160"/>
          </a:xfrm>
          <a:prstGeom prst="rect">
            <a:avLst/>
          </a:prstGeom>
          <a:noFill/>
        </p:spPr>
        <p:txBody>
          <a:bodyPr wrap="square" rtlCol="0">
            <a:spAutoFit/>
          </a:bodyPr>
          <a:p>
            <a:r>
              <a:rPr lang="en-US">
                <a:solidFill>
                  <a:schemeClr val="tx1"/>
                </a:solidFill>
                <a:effectLst>
                  <a:outerShdw blurRad="38100" dist="19050" dir="2700000" algn="tl" rotWithShape="0">
                    <a:schemeClr val="dk1">
                      <a:alpha val="40000"/>
                    </a:schemeClr>
                  </a:outerShdw>
                </a:effectLst>
              </a:rPr>
              <a:t>Utilizatorul poate vizualiza detalii despre un zbor selectându-l din lista de zboruri.</a:t>
            </a:r>
            <a:endParaRPr lang="en-US">
              <a:solidFill>
                <a:schemeClr val="tx1"/>
              </a:solidFill>
              <a:effectLst>
                <a:outerShdw blurRad="38100" dist="19050" dir="2700000" algn="tl" rotWithShape="0">
                  <a:schemeClr val="dk1">
                    <a:alpha val="40000"/>
                  </a:scheme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wheel(1)">
                                      <p:cBhvr>
                                        <p:cTn id="10" dur="2000"/>
                                        <p:tgtEl>
                                          <p:spTgt spid="2"/>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heel(1)">
                                      <p:cBhvr>
                                        <p:cTn id="13"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6" grpId="0"/>
      <p:bldP spid="6"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b="1" i="1">
                <a:solidFill>
                  <a:schemeClr val="tx1"/>
                </a:solidFill>
                <a:effectLst>
                  <a:outerShdw blurRad="38100" dist="19050" dir="2700000" algn="tl" rotWithShape="0">
                    <a:schemeClr val="dk1">
                      <a:alpha val="40000"/>
                    </a:schemeClr>
                  </a:outerShdw>
                </a:effectLst>
              </a:rPr>
              <a:t>Users</a:t>
            </a:r>
            <a:endParaRPr lang="en-US" b="1" i="1">
              <a:solidFill>
                <a:schemeClr val="tx1"/>
              </a:solidFill>
              <a:effectLst>
                <a:outerShdw blurRad="38100" dist="19050" dir="2700000" algn="tl" rotWithShape="0">
                  <a:schemeClr val="dk1">
                    <a:alpha val="40000"/>
                  </a:schemeClr>
                </a:outerShdw>
              </a:effectLst>
            </a:endParaRPr>
          </a:p>
        </p:txBody>
      </p:sp>
      <p:pic>
        <p:nvPicPr>
          <p:cNvPr id="4" name="Content Placeholder 3"/>
          <p:cNvPicPr>
            <a:picLocks noChangeAspect="1"/>
          </p:cNvPicPr>
          <p:nvPr>
            <p:ph idx="1"/>
          </p:nvPr>
        </p:nvPicPr>
        <p:blipFill>
          <a:blip r:embed="rId1"/>
          <a:stretch>
            <a:fillRect/>
          </a:stretch>
        </p:blipFill>
        <p:spPr>
          <a:xfrm>
            <a:off x="1306830" y="1560830"/>
            <a:ext cx="9963150" cy="3895725"/>
          </a:xfrm>
          <a:prstGeom prst="rect">
            <a:avLst/>
          </a:prstGeom>
        </p:spPr>
      </p:pic>
      <p:sp>
        <p:nvSpPr>
          <p:cNvPr id="5" name="Text Box 4"/>
          <p:cNvSpPr txBox="1"/>
          <p:nvPr/>
        </p:nvSpPr>
        <p:spPr>
          <a:xfrm>
            <a:off x="1306830" y="5535930"/>
            <a:ext cx="4064000" cy="1198880"/>
          </a:xfrm>
          <a:prstGeom prst="rect">
            <a:avLst/>
          </a:prstGeom>
          <a:noFill/>
        </p:spPr>
        <p:txBody>
          <a:bodyPr wrap="square" rtlCol="0">
            <a:spAutoFit/>
          </a:bodyPr>
          <a:p>
            <a:r>
              <a:rPr lang="en-US">
                <a:solidFill>
                  <a:schemeClr val="tx1"/>
                </a:solidFill>
                <a:effectLst>
                  <a:outerShdw blurRad="38100" dist="19050" dir="2700000" algn="tl" rotWithShape="0">
                    <a:schemeClr val="dk1">
                      <a:alpha val="40000"/>
                    </a:schemeClr>
                  </a:outerShdw>
                </a:effectLst>
              </a:rPr>
              <a:t>Administratorul are posibilitatea de a adauga un nou utilizator, de a edita contul unui utilizator sau de a sterge contul unui utilizator.</a:t>
            </a:r>
            <a:endParaRPr lang="en-US">
              <a:solidFill>
                <a:schemeClr val="tx1"/>
              </a:solidFill>
              <a:effectLst>
                <a:outerShdw blurRad="38100" dist="19050" dir="2700000" algn="tl" rotWithShape="0">
                  <a:schemeClr val="dk1">
                    <a:alpha val="40000"/>
                  </a:schemeClr>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bldP spid="5"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b="1" i="1">
                <a:solidFill>
                  <a:schemeClr val="tx1"/>
                </a:solidFill>
                <a:effectLst>
                  <a:outerShdw blurRad="38100" dist="19050" dir="2700000" algn="tl" rotWithShape="0">
                    <a:schemeClr val="dk1">
                      <a:alpha val="40000"/>
                    </a:schemeClr>
                  </a:outerShdw>
                </a:effectLst>
              </a:rPr>
              <a:t>Add/Edit Cont</a:t>
            </a:r>
            <a:endParaRPr lang="en-US" b="1" i="1">
              <a:solidFill>
                <a:schemeClr val="tx1"/>
              </a:solidFill>
              <a:effectLst>
                <a:outerShdw blurRad="38100" dist="19050" dir="2700000" algn="tl" rotWithShape="0">
                  <a:schemeClr val="dk1">
                    <a:alpha val="40000"/>
                  </a:schemeClr>
                </a:outerShdw>
              </a:effectLst>
            </a:endParaRPr>
          </a:p>
        </p:txBody>
      </p:sp>
      <p:pic>
        <p:nvPicPr>
          <p:cNvPr id="4" name="Content Placeholder 3"/>
          <p:cNvPicPr>
            <a:picLocks noChangeAspect="1"/>
          </p:cNvPicPr>
          <p:nvPr>
            <p:ph idx="1"/>
          </p:nvPr>
        </p:nvPicPr>
        <p:blipFill>
          <a:blip r:embed="rId1"/>
          <a:stretch>
            <a:fillRect/>
          </a:stretch>
        </p:blipFill>
        <p:spPr>
          <a:xfrm>
            <a:off x="895350" y="1892935"/>
            <a:ext cx="5200650" cy="4351655"/>
          </a:xfrm>
          <a:prstGeom prst="rect">
            <a:avLst/>
          </a:prstGeom>
        </p:spPr>
      </p:pic>
      <p:pic>
        <p:nvPicPr>
          <p:cNvPr id="5" name="Picture 4"/>
          <p:cNvPicPr>
            <a:picLocks noChangeAspect="1"/>
          </p:cNvPicPr>
          <p:nvPr/>
        </p:nvPicPr>
        <p:blipFill>
          <a:blip r:embed="rId2"/>
          <a:stretch>
            <a:fillRect/>
          </a:stretch>
        </p:blipFill>
        <p:spPr>
          <a:xfrm>
            <a:off x="6459220" y="1952625"/>
            <a:ext cx="5086350" cy="42919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plus(in)">
                                      <p:cBhvr>
                                        <p:cTn id="7" dur="2000"/>
                                        <p:tgtEl>
                                          <p:spTgt spid="2"/>
                                        </p:tgtEl>
                                      </p:cBhvr>
                                    </p:animEffect>
                                  </p:childTnLst>
                                </p:cTn>
                              </p:par>
                              <p:par>
                                <p:cTn id="8" presetID="13" presetClass="entr" presetSubtype="16"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plus(in)">
                                      <p:cBhvr>
                                        <p:cTn id="10" dur="2000"/>
                                        <p:tgtEl>
                                          <p:spTgt spid="4"/>
                                        </p:tgtEl>
                                      </p:cBhvr>
                                    </p:animEffect>
                                  </p:childTnLst>
                                </p:cTn>
                              </p:par>
                              <p:par>
                                <p:cTn id="11" presetID="13" presetClass="entr" presetSubtype="16"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plus(in)">
                                      <p:cBhvr>
                                        <p:cTn id="13"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theme/theme1.xml><?xml version="1.0" encoding="utf-8"?>
<a:theme xmlns:a="http://schemas.openxmlformats.org/drawingml/2006/main" name="Office Theme">
  <a:themeElements>
    <a:clrScheme name="Calligraphy">
      <a:dk1>
        <a:sysClr val="windowText" lastClr="000000"/>
      </a:dk1>
      <a:lt1>
        <a:sysClr val="window" lastClr="FFFFFF"/>
      </a:lt1>
      <a:dk2>
        <a:srgbClr val="411401"/>
      </a:dk2>
      <a:lt2>
        <a:srgbClr val="FFE6E6"/>
      </a:lt2>
      <a:accent1>
        <a:srgbClr val="A24A48"/>
      </a:accent1>
      <a:accent2>
        <a:srgbClr val="B2935C"/>
      </a:accent2>
      <a:accent3>
        <a:srgbClr val="6A9A9A"/>
      </a:accent3>
      <a:accent4>
        <a:srgbClr val="B2B787"/>
      </a:accent4>
      <a:accent5>
        <a:srgbClr val="91644B"/>
      </a:accent5>
      <a:accent6>
        <a:srgbClr val="654A76"/>
      </a:accent6>
      <a:hlink>
        <a:srgbClr val="00A800"/>
      </a:hlink>
      <a:folHlink>
        <a:srgbClr val="FF00F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1861</Words>
  <Application>WPS Presentation</Application>
  <PresentationFormat>Widescreen</PresentationFormat>
  <Paragraphs>57</Paragraphs>
  <Slides>14</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14</vt:i4>
      </vt:variant>
    </vt:vector>
  </HeadingPairs>
  <TitlesOfParts>
    <vt:vector size="23" baseType="lpstr">
      <vt:lpstr>Arial</vt:lpstr>
      <vt:lpstr>SimSun</vt:lpstr>
      <vt:lpstr>Wingdings</vt:lpstr>
      <vt:lpstr>Times New Roman</vt:lpstr>
      <vt:lpstr>Microsoft YaHei</vt:lpstr>
      <vt:lpstr>Arial Unicode MS</vt:lpstr>
      <vt:lpstr>Calibri Light</vt:lpstr>
      <vt:lpstr>Calibri</vt:lpstr>
      <vt:lpstr>Office Theme</vt:lpstr>
      <vt:lpstr>AirFlights</vt:lpstr>
      <vt:lpstr>Home Page</vt:lpstr>
      <vt:lpstr>Sign In</vt:lpstr>
      <vt:lpstr>Sign Up</vt:lpstr>
      <vt:lpstr>Edit Cont</vt:lpstr>
      <vt:lpstr>Explore</vt:lpstr>
      <vt:lpstr>Details</vt:lpstr>
      <vt:lpstr>Users</vt:lpstr>
      <vt:lpstr>Add/Edit Cont</vt:lpstr>
      <vt:lpstr>Add New Ticket</vt:lpstr>
      <vt:lpstr>Buy Ticket</vt:lpstr>
      <vt:lpstr>Booking History</vt:lpstr>
      <vt:lpstr>Contact</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AirFlights</dc:title>
  <dc:creator>Janina</dc:creator>
  <cp:lastModifiedBy>Janina</cp:lastModifiedBy>
  <cp:revision>4</cp:revision>
  <dcterms:created xsi:type="dcterms:W3CDTF">2024-05-20T07:10:00Z</dcterms:created>
  <dcterms:modified xsi:type="dcterms:W3CDTF">2024-05-20T07:23:31Z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7A7A82A0854D4844AA903017AC9CDFF6_11</vt:lpwstr>
  </property>
  <property fmtid="{D5CDD505-2E9C-101B-9397-08002B2CF9AE}" pid="3" name="KSOProductBuildVer">
    <vt:lpwstr>1033-12.2.0.16909</vt:lpwstr>
  </property>
</Properties>
</file>

<file path=docProps/thumbnail.jpeg>
</file>